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256" r:id="rId2"/>
    <p:sldId id="990" r:id="rId3"/>
    <p:sldId id="1022" r:id="rId4"/>
    <p:sldId id="1063" r:id="rId5"/>
    <p:sldId id="1016" r:id="rId6"/>
    <p:sldId id="1067" r:id="rId7"/>
    <p:sldId id="1017" r:id="rId8"/>
    <p:sldId id="1033" r:id="rId9"/>
    <p:sldId id="1037" r:id="rId10"/>
    <p:sldId id="1045" r:id="rId11"/>
    <p:sldId id="1061" r:id="rId12"/>
    <p:sldId id="1098" r:id="rId13"/>
    <p:sldId id="1099" r:id="rId14"/>
    <p:sldId id="1065" r:id="rId15"/>
    <p:sldId id="1071" r:id="rId16"/>
    <p:sldId id="1073" r:id="rId17"/>
    <p:sldId id="1062" r:id="rId18"/>
    <p:sldId id="1088" r:id="rId19"/>
    <p:sldId id="1068" r:id="rId20"/>
    <p:sldId id="1087" r:id="rId21"/>
    <p:sldId id="1074" r:id="rId22"/>
    <p:sldId id="1075" r:id="rId23"/>
    <p:sldId id="1077" r:id="rId24"/>
    <p:sldId id="1078" r:id="rId25"/>
    <p:sldId id="1080" r:id="rId26"/>
    <p:sldId id="1081" r:id="rId27"/>
    <p:sldId id="1082" r:id="rId28"/>
    <p:sldId id="1079" r:id="rId29"/>
    <p:sldId id="1085" r:id="rId30"/>
    <p:sldId id="1092" r:id="rId31"/>
    <p:sldId id="1093" r:id="rId32"/>
    <p:sldId id="1096" r:id="rId33"/>
    <p:sldId id="1094" r:id="rId34"/>
    <p:sldId id="1095" r:id="rId35"/>
    <p:sldId id="1069" r:id="rId36"/>
    <p:sldId id="1084" r:id="rId37"/>
    <p:sldId id="1090" r:id="rId38"/>
    <p:sldId id="1089" r:id="rId39"/>
    <p:sldId id="1097" r:id="rId40"/>
    <p:sldId id="1091" r:id="rId41"/>
    <p:sldId id="949" r:id="rId42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6D3FF"/>
    <a:srgbClr val="68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howGuides="1">
      <p:cViewPr varScale="1">
        <p:scale>
          <a:sx n="79" d="100"/>
          <a:sy n="79" d="100"/>
        </p:scale>
        <p:origin x="1166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AFB3-9D44-4470-B0E7-AB0F450C5E10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67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84F8-90A6-44C9-AAB7-4092841DA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6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15.01.2025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="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2F79-9B56-4FE1-926A-B130E688C2AB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955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="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2F79-9B56-4FE1-926A-B130E688C2AB}" type="slidenum">
              <a:rPr lang="pl-PL" altLang="pl-PL" smtClean="0"/>
              <a:pPr/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952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15.01.2025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FD2182-404B-48E3-9FB3-3A77692BFD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" y="6541555"/>
            <a:ext cx="10225136" cy="8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B3CE51F-C77E-4588-A1A4-57F836659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853" y="2986418"/>
            <a:ext cx="7920115" cy="1087764"/>
          </a:xfrm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15.01.2025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9F6810-1E0E-45F0-842F-B6332551BA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15.01.2025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998D4DD-B4CE-4481-A6F1-A2528B6F7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434" y="2699717"/>
            <a:ext cx="8424936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Fundusze Europejskie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dla Podkarpacia 2021-2027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Priorytet 7 Kapitał ludzki gotowy do zmian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Działanie 07.03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Aktywizacja osób młodych pozostających bez pracy/wsparcie rozwoju przedsiębiorczości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83" y="5436021"/>
            <a:ext cx="7920037" cy="864095"/>
          </a:xfrm>
        </p:spPr>
        <p:txBody>
          <a:bodyPr>
            <a:normAutofit fontScale="55000" lnSpcReduction="20000"/>
          </a:bodyPr>
          <a:lstStyle/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endParaRPr lang="pl-PL" sz="4300" dirty="0"/>
          </a:p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r>
              <a:rPr lang="pl-PL" sz="5600" dirty="0">
                <a:latin typeface="Arial" panose="020B0604020202020204" pitchFamily="34" charset="0"/>
                <a:cs typeface="Arial" panose="020B0604020202020204" pitchFamily="34" charset="0"/>
              </a:rPr>
              <a:t>Wojewódzki Urząd Pracy w Rzeszowie</a:t>
            </a:r>
          </a:p>
          <a:p>
            <a:pPr algn="ctr" defTabSz="609585" fontAlgn="base">
              <a:lnSpc>
                <a:spcPct val="120000"/>
              </a:lnSpc>
              <a:spcBef>
                <a:spcPct val="0"/>
              </a:spcBef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9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9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DOKUMENTACJA PROJEKTOWA</a:t>
            </a:r>
            <a:b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BE4BBAF4-C6CC-42D3-BFA3-E2AC7260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1835621"/>
            <a:ext cx="8640382" cy="295232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Całość dokumentacji projektowej, w tym dokumenty rekrutacyjne, regulaminy, dokumenty w ramach IPD, umowa z uczestnikiem projektu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stosowane </a:t>
            </a:r>
            <a:b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 ogłaszanych naborach przez Partnera Wiodącego (Wojewódzki Urząd Pracy w Rzeszowie) oraz Partnerów Projektu (powiatowe Urzędy Pracy woj. Podkarpackiego) </a:t>
            </a: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jednolite.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724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9" y="611846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475581"/>
            <a:ext cx="8712390" cy="4896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Rekrutacja w projekcie będzie prowadzona w ramach naborów, 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planuje się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2 - 3 nabory rocznie w latach 2024-2029, realizowanych przez WUP z zastrzeżeniem możliwości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przeprowadzenia dodatkowych naborów, w razie problemów z zrekrutowaniem odpowiedniej ilości osób.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 Powiatowe Urzędy Pracy – Partnerzy Projektu będą ogłaszać nabory w ramach realizowanego projektu.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34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D9AE3-4D71-45CB-94DA-7EB1E45E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Nabór do projektu nr </a:t>
            </a:r>
            <a:r>
              <a:rPr lang="pl-PL" b="1" dirty="0"/>
              <a:t>7.3/3/2024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95007F-9058-46C4-88BA-D6EAB003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Wojewódzki Urząd Pracy w Rzeszowie </a:t>
            </a:r>
            <a:r>
              <a:rPr lang="pl-PL" b="1" dirty="0"/>
              <a:t>ogłosił nabór do projektu </a:t>
            </a:r>
            <a:br>
              <a:rPr lang="pl-PL" b="1" dirty="0"/>
            </a:br>
            <a:r>
              <a:rPr lang="pl-PL" b="1" dirty="0"/>
              <a:t>nr 7.3/3/2024 w dniu 20.12.2024 r.</a:t>
            </a:r>
          </a:p>
          <a:p>
            <a:r>
              <a:rPr lang="pl-PL" b="1" dirty="0"/>
              <a:t> </a:t>
            </a:r>
            <a:r>
              <a:rPr lang="pl-PL" dirty="0"/>
              <a:t>Założona kwota alokacji na nabór wynosi: </a:t>
            </a:r>
            <a:r>
              <a:rPr lang="pl-PL" b="1" dirty="0"/>
              <a:t>19 502 760,00 zł.</a:t>
            </a:r>
            <a:endParaRPr lang="pl-PL" dirty="0"/>
          </a:p>
          <a:p>
            <a:r>
              <a:rPr lang="pl-PL" dirty="0"/>
              <a:t>Jednorazowe środki na podjęcie działalności gospodarczej, w niniejszym naborze będą udzielane w kwocie nie wyższej niż 6-krotność wysokości przeciętnego wynagrodzenia tj. </a:t>
            </a:r>
            <a:r>
              <a:rPr lang="pl-PL" b="1" dirty="0"/>
              <a:t>48.969,72 zł</a:t>
            </a:r>
            <a:r>
              <a:rPr lang="pl-PL" dirty="0"/>
              <a:t>. </a:t>
            </a:r>
          </a:p>
          <a:p>
            <a:r>
              <a:rPr lang="pl-PL" b="1" dirty="0"/>
              <a:t>Dokumenty rekrutacyjne</a:t>
            </a:r>
            <a:r>
              <a:rPr lang="pl-PL" dirty="0"/>
              <a:t> przyjmowane będą w dniach </a:t>
            </a:r>
            <a:r>
              <a:rPr lang="pl-PL" b="1" dirty="0"/>
              <a:t>od 27</a:t>
            </a:r>
            <a:r>
              <a:rPr lang="pl-PL" dirty="0"/>
              <a:t>.</a:t>
            </a:r>
            <a:r>
              <a:rPr lang="pl-PL" b="1" dirty="0"/>
              <a:t>01.2025 r. do 31.01.2025 r. </a:t>
            </a:r>
            <a:r>
              <a:rPr lang="pl-PL" dirty="0"/>
              <a:t>w godz.</a:t>
            </a:r>
            <a:r>
              <a:rPr lang="pl-PL" b="1" dirty="0"/>
              <a:t> 8.00-15.00 </a:t>
            </a:r>
            <a:r>
              <a:rPr lang="pl-PL" dirty="0"/>
              <a:t>w: </a:t>
            </a:r>
          </a:p>
          <a:p>
            <a:pPr marL="449263" lvl="1" indent="-250825">
              <a:buFont typeface="Wingdings" panose="05000000000000000000" pitchFamily="2" charset="2"/>
              <a:buChar char="v"/>
            </a:pPr>
            <a:r>
              <a:rPr lang="pl-PL" dirty="0"/>
              <a:t>Wojewódzkim Urzędzie Pracy w Rzeszowie ul. Adama Stanisława Naruszewicza 11, 35-055 Rzeszów, </a:t>
            </a:r>
          </a:p>
          <a:p>
            <a:pPr marL="449263" indent="-250825">
              <a:buFont typeface="Wingdings" panose="05000000000000000000" pitchFamily="2" charset="2"/>
              <a:buChar char="v"/>
            </a:pPr>
            <a:r>
              <a:rPr lang="pl-PL" dirty="0"/>
              <a:t>Oddziałach zamiejscowych Wojewódzkiego Urzędu Pracy: w Krośnie, Przemyślu i Tarnobrzegu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41E786-9B7D-4CE4-9401-116E96E24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07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6645EE-BC81-E575-002E-9D399A66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rekrutacyjne, które należy złożyć w odpowiedzi na </a:t>
            </a:r>
            <a:r>
              <a:rPr lang="pl-PL" sz="2400" b="1" dirty="0">
                <a:solidFill>
                  <a:srgbClr val="00207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ogłoszony nabór: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1986" marR="0" lvl="0" indent="-251986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Char char="-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Formularz rekrutacyjny wraz z załącznikami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</a:p>
          <a:p>
            <a:pPr marR="0" lvl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Char char="-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Wniosek o przyznanie środków na podjęcie działalności gospodarczej wraz z załącznikami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None/>
              <a:tabLst/>
              <a:defRPr/>
            </a:pPr>
            <a:endParaRPr lang="pl-PL" sz="2400" b="1" dirty="0">
              <a:solidFill>
                <a:srgbClr val="00207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None/>
              <a:tabLst/>
              <a:defRPr/>
            </a:pPr>
            <a:r>
              <a:rPr lang="pl-PL" sz="2400" b="1" dirty="0">
                <a:solidFill>
                  <a:srgbClr val="00207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W/w dokumenty rekrutacyjne będą podlegały ocenie formalnej i merytorycznej.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465A96-C31E-0530-E9E9-CB055EFFC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88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Formularz i załączniki: 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z Powiatowego Urzędu Pracy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potwierdzające fakt zarejestrowania oraz okres zarejestrowania,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Kopia aktualnego orzeczenia o niepełnosprawności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stopniu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niepełnosprawności wydana przez uprawniony organ (dotyczy wyłącznie osób powołujących się dodatkowo na status osoby niepełnosprawnej).</a:t>
            </a:r>
          </a:p>
          <a:p>
            <a:pPr marL="0" indent="0">
              <a:buNone/>
            </a:pPr>
            <a:endParaRPr lang="pl-PL" sz="2200" dirty="0">
              <a:solidFill>
                <a:srgbClr val="FF33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08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96344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przyznanie środków na podjęcie działalności gospodarczej. </a:t>
            </a:r>
          </a:p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obowiązkowe do Wniosku: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szczegółowa specyfikacja zakupów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wnioskodawcy o otrzymaniu/nieotrzymaniu pomocy de </a:t>
            </a:r>
            <a:r>
              <a:rPr lang="pl-PL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formularz informacji przedstawianych przy ubieganiu się o pomoc de </a:t>
            </a:r>
            <a:r>
              <a:rPr lang="pl-PL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prawo jazdy /kserokopia/ – w przypadku ubiegania się o sfinansowanie zakupu pojazdu lub zakupu reklamy na pojazd,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dowód rejestracyjny pojazdu, którego wnioskodawca jest jedynym właścicielem – w przypadku ubiegania się o zakup reklamy na pojazd,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korzystania z pomocy de minimis oświadczenie lub zaświadczenie o uzyskanej pomocy w ciągu minionych trzech lat.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3399"/>
              </a:buClr>
              <a:buNone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89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 dokumentów rekrutacyjnych: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Załączniki dodatkowe do Wniosku: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kserokopie certyfikatów, świadectw pracy, zaświadczeń o posiadanych, szkoleniach, kursach, itd. - które wskazują na znajomość planowanej działalności gospodarczej,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kserokopie zaświadczeń o posiadanych uprawnieniach, szkoleniach, kursach - jeżeli są one niezbędne do prowadzenia planowanej działalności (np. badania wysokościowe, uprawnienia spawalnicze).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posiadania - oświadczenia o współpracy, listy intencyjne itp. dotyczące przyszłych kontrahentów,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wizualizacje wykonanych prac (zdjęcia, przykłady prac).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3399"/>
              </a:buClr>
              <a:buNone/>
            </a:pPr>
            <a:endParaRPr lang="pl-PL" sz="5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0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20003"/>
          </a:xfrm>
        </p:spPr>
        <p:txBody>
          <a:bodyPr>
            <a:normAutofit/>
          </a:bodyPr>
          <a:lstStyle/>
          <a:p>
            <a:pPr algn="ctr"/>
            <a:r>
              <a:rPr lang="pl-PL" sz="3000" dirty="0"/>
              <a:t>REKRUTACJA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72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 Kandydaci winni składać do instytucji, która ogłosiła nabór, ponieważ do zadań danej instytucji będzie należała ocena złożonych dokumentów 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to ona będzie udzielała wsparcia w ramach projektu.</a:t>
            </a:r>
          </a:p>
          <a:p>
            <a:pPr marL="0" indent="0"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Rekrutacyjne będzie można złożyć osobiście lub przez osobę trzecią do instytucji ogłaszającej nabór. Istnieje możliwość złożenia dokumentów rekrutacyjnych za pomocą środków komunikacji elektronicznej (</a:t>
            </a:r>
            <a:r>
              <a:rPr lang="pl-PL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ePUAP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e-Doręczenia) w przypadku posiadania przez Kandydata/</a:t>
            </a:r>
            <a:r>
              <a:rPr lang="pl-PL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tkę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podpisu kwalifikowanego lub profilu zaufanego.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Dokumentów Rekrutacyjnych prowadzona będzie jednolicie zarówno u Beneficjenta jak i u Partnerów Projektu w oparciu o takie same kryteria i dokumentację. </a:t>
            </a:r>
          </a:p>
          <a:p>
            <a:pPr marL="0" indent="0">
              <a:buNone/>
            </a:pPr>
            <a:endParaRPr lang="pl-PL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63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l-PL" sz="4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Punkty preferencyjne </a:t>
            </a: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przynależność do grupy docelowej </a:t>
            </a: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(max. 8 pkt)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wniosku: opis planowanego przedsięwzięcia (max. 40 pkt, min. 24 pkt) </a:t>
            </a:r>
            <a:b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tym: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potencjał, kwalifikacje i doświadczenie zawodowe związane z zamierzoną działalnością gospodarczą (max. 9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pomysł, opis planowanej działalności gospodarczej, zapotrzebowanie na lokalnym rynku pracy na działalność gospodarczą (max. 10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charakterystyka klientów i konkurencji (max. 4 pkt); 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zakres planowanej inwestycji – plan finansowy przedsięwzięcia weryfikacja specyfikacji zakupów pod kątem przeznaczenia i celowości zakupów (max. 9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analiza finansowa przedsięwzięcia (max. 4 pkt);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5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zasoby konieczne do uruchomienia działalności gospodarczej oraz stopień przygotowania inwestycji do realizacji np. wynajęto lokal, zawarto umowy wstępne z podwykonawcami lub odbiorcami (max. 4 pkt).</a:t>
            </a: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6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REKRUTACJA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5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doradcy zawodowego (max. 22 pkt</a:t>
            </a: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tym: predyspozycje (max. 5 pkt), motywacja  (max. 3 pkt), samodzielność (max. 3 pkt), myślenie analityczne </a:t>
            </a:r>
            <a:b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organizacja pracy (max. 3 pkt), test kompetencji predyspozycji przedsiębiorczych (max. 8 pkt).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Minimalna liczba punktów kwalifikująca do przyznania wsparcia w postaci jednorazowych środków na podjęcie działalności gospodarczej wynosi 50% możliwych do uzyskania punktów tj. </a:t>
            </a: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punktów.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00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DAB179-61E5-EE75-E916-E070F8F974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733A307-F196-4D92-A3C0-7F6057D7A669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F204557-0209-7932-D9B0-B6E6CC78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584120"/>
            <a:ext cx="8640381" cy="1043589"/>
          </a:xfrm>
          <a:solidFill>
            <a:srgbClr val="A6D3FF"/>
          </a:solidFill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</a:rPr>
              <a:t/>
            </a:r>
            <a:br>
              <a:rPr lang="pl-PL" sz="3600" dirty="0">
                <a:solidFill>
                  <a:srgbClr val="FF0000"/>
                </a:solidFill>
              </a:rPr>
            </a:br>
            <a:endParaRPr lang="pl-PL" sz="3200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D6257A9D-89FA-0799-8260-54D8F28A475F}"/>
              </a:ext>
            </a:extLst>
          </p:cNvPr>
          <p:cNvSpPr txBox="1">
            <a:spLocks/>
          </p:cNvSpPr>
          <p:nvPr/>
        </p:nvSpPr>
        <p:spPr>
          <a:xfrm>
            <a:off x="521080" y="1502600"/>
            <a:ext cx="9361040" cy="52771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pt.</a:t>
            </a:r>
            <a:r>
              <a:rPr lang="pl-PL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„Aktywizacja zawodowa osób młodych bezrobotnych w wieku 18-29 lat, wsparcie rozwoju przedsiębiorczości”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endParaRPr lang="pl-PL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pl-PL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nr 7.3/3/2024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realizowany w ramach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07.03 Aktywizacja osób młodych pozostających bez pracy/wsparcie rozwoju przedsiębiorczości FEP 2021-2027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pl-PL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0F3941-387E-8A55-1FD3-13CA4F82AFF8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388365" y="1115541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5F8FCB6-F61E-1F66-127E-656E1F840202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5357017" y="6994594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85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- zasady ogólne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może być przyznane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Projektu wyłącznie na podjęcie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jednoosobowej działalności gospodarczej.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Środki mogą być przyznane tylko na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podjęcie nowej działalności gospodarczej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 nie na przejęcie już istniejącej tj. działalności utworzonej w tym samym miejscu i tego samego rodzaju co poprzednia - w wyniku odkupienia sprzętu, wyposażenia lub środków obrotowych od poprzedniego właściciela.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39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Dofinansowanie- zasady ogólne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nie może zostać udzielone na podjęcie następujących przedsięwzięć: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działalność, która ze względu na rodzaj według Polskiej Klasyfikacji Działalności PKD prowadzona była przez wnioskodawcę w okresie ostatnich 24 miesięcy poprzedzających dzień złożenia wniosku;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 wytwórczą w rolnictwie w zakresie upraw rolnych oraz chowu i hodowli zwierząt, ogrodnictwa, warzywnictwa i leśnictwa;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handel akwizycyjny;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lotniczy;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działalność gospodarczą prowadzoną w oparciu o umowę franczyzową lub agencyjną na wyłączność;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40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Dofinansowanie- zasady ogólne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nie może zostać udzielone na podjęcie następujących przedsięwzięć:</a:t>
            </a: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wróżbiarskie i ezoteryczne;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w zakresie medycyny naturalnej i estetycznej świadczone przez osoby nieposiadające odpowiedniego przygotowania wynikającego z wykształcenia lub ukończonych szkoleń i kursów;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usługi prowadzenia badań i diagnostyki w celu oceny stanu zdrowia przez osoby nieposiadające wykształcenia medycznego;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działalność hazardowa, agencji towarzyskich.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76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Katalog wydatków kwalifikowanych: </a:t>
            </a:r>
            <a:b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619597"/>
            <a:ext cx="8640382" cy="4968552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zakupu obiektu, koszty remontu i adaptacji łącznie do wysokości 20% kwoty wnioskowanych środków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Wnioskowane środki nie mogą być przeznaczone na adaptację czy remont prywatnego mieszkania, gdzie będzie tylko siedziba firmy, a nie ma wyodrębnionego pomieszczenia wyłącznie do celów prowadzenia działalności (dotyczy działalności wykonywanej w przeważającej większości u klienta). Nie dopuszcza się zmiany miejsca prowadzenia działalności gospodarczej przez okres pierwszych 12 miesięcy jej prowadzenia, w przypadku gdy wnioskodawca wydatkował otrzymane środki na zakup, remont lub adaptację lokalu, przeznaczonego na działalność, chyba, że przemawiają za tym szczególnie uzasadnione względy gospodarcze;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zakupu maszyn, urządzeń, narzędzi i wyposażenia lokalu oraz wartości niematerialnych i prawnych, licencji na oprogramowanie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niezbędnego do prowadzenia działalności (również w postaci zakupu subskrypcji, jednakże na okres nie krótszy niż 12 miesięcy)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wysokości 100%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wnioskowanych środków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koszty reklamy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wysokości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materiałów i środków obrotowych do wysokości 40%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 prawną, konsultacje i doradztwo związane z podjęciem działalności gospodarczej do wysokości 3% 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kwoty wnioskowanych środków;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11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8000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 wydatków kwalifikowanych: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763613"/>
            <a:ext cx="8640382" cy="4608512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samochodu ciężarowego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dwoma/trzema miejscami siedzącymi i tyłem załadunkowym: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 kwocie nieprzekraczającej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wnioskowanego dofinansowania na podjęcie działalności gospodarczej, przy czym zakupiony samochód winien być zarejestrowany tylko na wnioskodawcę i wykorzystanie tego pojazdu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pozostaje w bezpośrednim związku z profilem </a:t>
            </a:r>
            <a:b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rodzajem podejmowanej działalności gospodarczej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do wysokości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wnioskowanego dofinansowania na podjęcie działalności gospodarczej </a:t>
            </a:r>
            <a:b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działalności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usług kurierskich i przeprowadzek, a także transportu drogowego towarów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7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samochodu osobowego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kwocie nieprzekraczającej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wnioskowanego dofinansowania na podjęcie działalności gospodarczej w sytuacji gdy wykorzystanie pojazdu będzie pozostawać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bezpośrednim związku z profilem i rodzajem podejmowanej działalności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lub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przypadku działalności gospodarczej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szkoły nauki jazdy i krajowego transportu osób taksówkami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7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innych pojazdów (np. koparek, ciągników) do wysokości 100%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wnioskowanego dofinansowania na podjęcie działalności gospodarczej w sytuacji gdy wykorzystanie pojazdu będzie pozostawać w bezpośrednim związku z profilem i rodzajem podejmowanej działalności,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594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przeznaczone na: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691605"/>
            <a:ext cx="8640382" cy="4824536"/>
          </a:xfrm>
        </p:spPr>
        <p:txBody>
          <a:bodyPr>
            <a:normAutofit fontScale="62500" lnSpcReduction="20000"/>
          </a:bodyPr>
          <a:lstStyle/>
          <a:p>
            <a:endParaRPr lang="pl-PL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wynagrodzenia zatrudnionych pracowników;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wyposażenie stanowisk pracy dla zatrudnianych pracowników;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akcji, obligacji, nabycie udziałów w spółkach;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administracyjne, opłaty związane z uzyskaniem koncesji i zezwoleń, opłaty skarbowe, opłaty cła, opłaty składek na ubezpieczenia, opłaty podatku i inne daniny publiczne;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 tytułu: kaucji, najmu, dzierżawy itp.;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związane z miejscem prowadzenia działalności, a także bieżące koszty utrzymania lokalu (opłaty eksploatacyjne np. prąd, woda, abonament telefoniczny itp.);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opłaty z tytułu utrzymania środków transportu (np. przegląd okresowy, rata za samochód, paliwo itp.);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aktualizacje; abonament (dotyczy w szczególności zakupu oprogramowania, subskrypcji na okres krótszy niż 12 miesięcy);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hosting;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096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przeznaczone na: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547589"/>
            <a:ext cx="8640382" cy="4680002"/>
          </a:xfrm>
        </p:spPr>
        <p:txBody>
          <a:bodyPr>
            <a:normAutofit fontScale="70000" lnSpcReduction="20000"/>
          </a:bodyPr>
          <a:lstStyle/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zakup: monitoringu, alarmów;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leasing maszyn, urządzeń, pojazdów itp.;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finansowanie kursów, szkoleń, seminariów; podnoszenie kompetencji i kwalifikacji; kosztów egzaminów lub uzyskania licencji (rozumianej jako uzyskanie uprawnień czy kwalifikacji);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zakup rzeczy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rozumieniu art. 45 ustawy z dnia 23 kwietnia 1964 r. Kodeks cywilny (Dz. U. 2024 poz. 1061 z </a:t>
            </a:r>
            <a:r>
              <a:rPr lang="pl-PL" sz="2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zm.),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używanych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(w tym środków trwałych, wyposażenia, aktywów obrotowych)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wartości jednostkowej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sztuka)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poniżej 5.000,00 zł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inwentarza żywego;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sfinansowanie kosztów dostarczenia zakupów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(np. koszty przesyłki, transportu, przygotowywania, pakowania);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9"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telefonu komórkowego/</a:t>
            </a:r>
            <a:r>
              <a:rPr lang="pl-PL" sz="26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smartfona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kwotę dofinansowania wyższą niż 3.000,00 zł;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0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Przekazane dofinansowanie nie może być 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przeznaczone na: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547589"/>
            <a:ext cx="8640382" cy="5760640"/>
          </a:xfrm>
        </p:spPr>
        <p:txBody>
          <a:bodyPr>
            <a:normAutofit lnSpcReduction="10000"/>
          </a:bodyPr>
          <a:lstStyle/>
          <a:p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tabletu za kwotę dofinansowania wyższą niż 3.000,00 zł;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więcej niż jednego laptopa z dodatkowym monitorem lub zestawu komputerowego z dodatkowym monitorem na kwotę dofinansowania wyższą niż 6.000,00 zł, (nie dotyczy działalności gospodarczej, której przedmiotem będą np. usługi: graficzne, fotograficzne, projektowe, informatyczne, architektoniczne, telekomunikacja bezprzewodowa, produkcja filmów i muzyki, obsługa muzyczna, nagłośnieniowa i oświetleniowa eventów);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sfinansowanie zakupu reklamy na pojazd, którego wnioskodawca nie jest jedynym właścicielem;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kasy fiskalnej, drukarki fiskalnej;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koszty wyceny biegłego rzeczoznawcy; tłumacza przysięgłego, opłat związanych z ustanowieniem zabezpieczenia zwrotu przyznanych środków;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używki, produkty spożywcze, które nie zostały wprowadzone do obrotu.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18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zakup między członkami rodziny (małżonek, zstępni, wstępni, rodzeństwo oraz osoby  zamieszkałe pod tym samym adresem co uczestnik projektu oraz od poręczycieli).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80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1410" y="1043533"/>
            <a:ext cx="8640382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Wskazane we Wniosku o przyznanie środków na podjęcie działalności gospodarczej zakupy oceniane są pod kątem: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celowości,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niezbędności,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przydatności do prowadzenia działalności.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uzasadnionych przypadkach, Beneficjent/Partner Projektu może wyłączyć z objęcia dofinansowaniem wydatki, które nie są w sposób ścisły </a:t>
            </a:r>
            <a:b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bezpośredni związane z tworzonym przedsięwzięciem. Dotyczy to również możliwości zmniejszenia kwoty dofinansowania na poszczególne zakupy, zwłaszcza jeżeli ich wartość została przeszacowana, tj. przekracza wartość sprzętu podobnego rodzaju ogólnie dostępnego na rynku o uśrednionym standardzie. Zastrzega się prawo do niezakwalifikowania do objęcia dofinansowaniem zaproponowanych wydatków. Oznacza to, że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ostatecznej ocenie Wniosku, kwota przyznanych środków może różnić się od kwoty środków wnioskowanych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 startAt="6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09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Zabezpieczenie umowy w sprawie przyznania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środków na podjęcie działalności gospodarczej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rmAutofit fontScale="25000" lnSpcReduction="20000"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zapewnienia dotrzymania warunków Umowy i wykorzystania środków zgodnie z przeznaczeniem, ustanawia się następujące formy zabezpieczenia: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poręczenie;</a:t>
            </a:r>
          </a:p>
          <a:p>
            <a:pPr marL="342900" indent="-342900">
              <a:buAutoNum type="arabicParenR"/>
            </a:pPr>
            <a:r>
              <a:rPr lang="pl-PL" sz="7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weksel in blanco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weksel z poręczeniem wekslowym (</a:t>
            </a:r>
            <a:r>
              <a:rPr lang="pl-PL" sz="7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</a:t>
            </a: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zastaw na prawach lub rzeczach;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gwarancja bankowa;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blokada środków zgromadzonych na rachunku bankowym;</a:t>
            </a:r>
          </a:p>
          <a:p>
            <a:pPr marL="0" indent="0">
              <a:buNone/>
            </a:pPr>
            <a:r>
              <a:rPr lang="pl-PL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akt notarialny o poddaniu się egzekucji przez dłużnika</a:t>
            </a: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zabezpieczeniu w formie weksla in blanco albo aktu notarialnego </a:t>
            </a:r>
            <a:b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poddaniu się egzekucji konieczne jest ustanowienie dodatkowego zabezpieczenia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03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972E4-616F-4C18-B39C-C8932DC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7" y="899836"/>
            <a:ext cx="9000520" cy="791769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				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D0BB1-68F4-4BDD-A45D-D52633BC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7" y="827509"/>
            <a:ext cx="9289031" cy="61206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informacje o projekcie:</a:t>
            </a: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30 000 000,00 EUR </a:t>
            </a: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</a:rPr>
              <a:t>– kwota dofinansowania na realizację projektu pochodząca </a:t>
            </a: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z Europejskiego Funduszu Społecznego Plus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Termin realizacji projektu 01.10.2023 – 31.12.2029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</a:rPr>
              <a:t> Celem głównym projektu jest rozwój przedsiębiorczości wśród ludzi młodych w woj. podkarpackim poprzez udzielenie min</a:t>
            </a: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. 2740 dotacji </a:t>
            </a: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</a:rPr>
              <a:t>na rozpoczęcie działalności gospodarczej do 31.12.2029.</a:t>
            </a:r>
            <a:endParaRPr lang="pl-PL" sz="2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l-PL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060389-CD48-4328-BD4B-B22A85F54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0596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Zabezpieczenie umowy w sprawie przyznania Uczestnikowi/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środków na podjęcie działalności gospodarczej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9886" y="2192437"/>
            <a:ext cx="8640382" cy="4680002"/>
          </a:xfrm>
        </p:spPr>
        <p:txBody>
          <a:bodyPr>
            <a:normAutofit fontScale="85000" lnSpcReduction="10000"/>
          </a:bodyPr>
          <a:lstStyle/>
          <a:p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wyboru sposobu zabezpieczenia weksel z poręczeniem wekslowym (</a:t>
            </a:r>
            <a:r>
              <a:rPr lang="pl-PL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czy poręczenia wymagani są poręczyciele, zgodnie z poniższymi wytycznymi. Poręczycielem może być osoba w wieku do 74 roku życia, wobec której nie są ustanowione zajęcia sądowe lub administracyjne, osiągająca dochody, po pomniejszeniu o wysokość miesięcznej spłaty zadłużenia, w wysokości nie niższej, niż: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4.000,00 zł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zatrudnienia na podstawie umowy o pracę (zawartej w pełnym wymiarze czasu pracy z pracodawcą nie będącym w stanie likwidacji lub upadłości na okres co najmniej 24 miesięcy od dnia zawarcia umowy w sprawie dofinansowania), nie będąca w okresie wypowiedzenia lub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4.000,00 zł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prowadzenia jednoosobowej działalności gospodarczej na zasadach ogólnych (za dochód z tytułu działalności gospodarczej uważa się przede wszystkim miesięczny dochód w roku poprzedzającym złożenie Wniosku o przyznanie środków na podjęcie działalności gospodarczej) lub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2.500,00 zł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netto/miesięcznie z tytułu emerytury lub renty (przyznanej na okres co najmniej 24 miesięcy od dnia zawarcia Umowy w sprawie przyznania środków na podjęcie działalności gospodarczej).</a:t>
            </a:r>
          </a:p>
          <a:p>
            <a:pPr marL="0" indent="0">
              <a:buNone/>
            </a:pP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00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5386" y="539477"/>
            <a:ext cx="8640382" cy="619268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Bez względu na wysokość uzyskiwanych dochodów wymaganych jest co najmniej dwóch poręczycieli lub jeden poręczyciel kiedy formą zabezpieczenia jest weksel z poręczeniem wekslowym (</a:t>
            </a:r>
            <a:r>
              <a:rPr lang="pl-PL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aval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Poręczycielem nie może być: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współmałżonek Bezrobotnego (chyba że małżonkowie posiadają rozdzielność majątkową w formie aktu notarialnego lub rozdzielność ta jest stwierdzona wyrokiem sądowym),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współmałżonek poręczyciela (chyba że małżonkowie posiadają rozdzielność majątkową w formie aktu notarialnego lub rozdzielność ta jest stwierdzona wyrokiem sądowym),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przypadku umów o dofinansowanie zawieranych przez Partnera Projektu osoba, która poręczała u Partnera Projektu umowy cywilnoprawne (umowa w sprawie przyznania Bezrobotnemu jednorazowych środków na podjęcie działalności gospodarczej, umowa w sprawie refundacji kosztów wyposażenia lub doposażenia stanowiska pracy), które nie wygasły,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 przypadku umów o dofinansowanie zawieranych przez Beneficjenta osoba, która poręczała u Beneficjenta w Projekcie umowy cywilnoprawne (umowa w sprawie przyznania Bezrobotnemu jednorazowych środków na podjęcie działalności gospodarczej), które nie wygasły,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z formą opodatkowania: ryczałt od przychodów ewidencjonowanych lub karta podatkowa,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osiągająca dochody z działów specjalnych produkcji rolnej,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jednoosobową działalność gospodarczą i rozliczająca się z tego tytułu w innym kraju niż Polska,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działalność gospodarczą w formie spółki cywilnej,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prowadząca działalność gospodarczą w formie spółki jawnej,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osoba, która rozpoczęła działalność gospodarczą w roku, w którym składane są dokumenty rekrutacyjne,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osoba zatrudniona u pracodawcy zagranicznego lub osiągająca dochody w walucie obcej.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Poręczenia lub poręczenia w formie weksla z poręczeniem wekslowym (</a:t>
            </a:r>
            <a:r>
              <a:rPr lang="pl-PL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</a:t>
            </a: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może udzielić osoba fizyczna lub osoba prawna.</a:t>
            </a:r>
            <a:endParaRPr lang="pl-PL" sz="15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wyboru sposobu zabezpieczenia weksel z poręczeniem wekslowym (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czy poręczenia wymagani są poręczyciele, zgodnie z poniższymi wytycznymi: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41761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która prowadzi działalność gospodarczą przez okres co najmniej jednego pełnego roku kalendarzowego przypadającego na rok bezpośrednio przed datą udzielenia poręczenia,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wobec której nie są ustanowione zajęcia sądowe lub administracyjne,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 osiągająca dochody po pomniejszeniu o wysokość spłaty zadłużenia, w wysokości nie niższej, niż 50.000,00 zł netto za poprzedni, pełny rok prowadzenia działalności gospodarczej,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poręczycielem może być osoba prawna, która nie znajduje się w stanie upadłości, ani likwidacji.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172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5386" y="539477"/>
            <a:ext cx="8640382" cy="619268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ustanowienia zabezpieczenia wymagane będzie przedstawienie: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przez poręczyciela zatrudnionego na podstawie umowy o pracę oświadczenia o wynagrodzeniu potwierdzającego miesięczną wysokość uzyskiwanych dochodów z okresu ostatnich 3-ch miesięcy (na druku udostępnionym przez Beneficjenta/Partnera Projektu); lub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przez poręczyciela prowadzącego jednoosobową działalność gospodarczą, następujących oświadczeń (na druku udostępnionym przez Beneficjenta/Partnera Projekt):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niezaleganiu w opłacaniu składek na ubezpieczenie społeczne do Zakładu Ubezpieczeń Społecznych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niezaleganiu w opłatach podatku do Urzędu Skarbowego; lub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przez poręczyciela będącego osobą prawną: ­ zaświadczenia o niezaleganiu w opłacaniu składek na ubezpieczenie społeczne/zdrowotne do Zakładu Ubezpieczeń Społecznych (składane w oryginale i nie starsze niż 1 miesiąc od daty wystawienia), ­ zaświadczenia o niezaleganiu w opłatach podatku (CIT, VAT, akcyzowy) do Urzędu Skarbowego (składane w oryginale i nie starsze niż 1 miesiąc od daty wystawienia), ­ kopii dokumentów finansowych (np. sprawozdanie finansowe z potwierdzeniem przesłania do urzędu skarbowego lub KRS) potwierdzających osiągnięcie odpowiednich dochodów w wysokości 50.000,00 zł netto lub;</a:t>
            </a:r>
          </a:p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przez poręczyciela uzyskującego emeryturę lub rentę - oświadczenia o średniej wysokości emerytury lub renty z okresu ostatnich 3-ch miesięcy (na druku udostępnionym przez Beneficjenta/Partnera Projektu);.</a:t>
            </a:r>
          </a:p>
          <a:p>
            <a:endParaRPr lang="pl-PL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6673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5386" y="539477"/>
            <a:ext cx="8640382" cy="626469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Umowy w sprawie przyznania środków na podjęcie działalności gospodarczej wymagany jest:</a:t>
            </a:r>
          </a:p>
          <a:p>
            <a:pPr marL="0" lv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podpis Uczestnika/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czki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Projektu;</a:t>
            </a:r>
          </a:p>
          <a:p>
            <a:pPr marL="0" lv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podpis współmałżonka Uczestnika/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czki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(z wyjątkiem sytuacji, w której małżonkowie posiadają rozdzielność majątkową w formie aktu notarialnego lub rozdzielność ta jest stwierdzona wyrokiem sądowym; lub orzeczono między nimi prawomocnym wyrokiem separację);</a:t>
            </a:r>
          </a:p>
          <a:p>
            <a:pPr marL="0" lv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podpis poręczyciela;</a:t>
            </a:r>
          </a:p>
          <a:p>
            <a:pPr marL="0" lv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podpis współmałżonka poręczyciela (z wyjątkiem sytuacji, w której małżonkowie posiadają rozdzielność majątkową w formie aktu notarialnego lub rozdzielność ta jest stwierdzona wyrokiem sadowym; lub orzeczono między nimi prawomocnym wyrokiem separację).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te mają być złożone: w siedzibie Beneficjenta/Partnera Projektu lub u notariusza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związane z ustanowieniem zabezpieczenia Umowy ponosi Uczestnik/czka Projektu. </a:t>
            </a:r>
          </a:p>
          <a:p>
            <a:pPr marL="0" lvl="0" indent="0">
              <a:buNone/>
            </a:pPr>
            <a:endParaRPr lang="pl-PL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9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- rozliczenie środków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547589"/>
            <a:ext cx="8640382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Uczestnik/czka Projektu, zobowiązuje się do: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Wydatkowania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otrzymanego dofinansowania zgodnie z Wnioskiem, w okresie od dnia zawarcia Umowy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 dni od dnia rozpoczęcia działalności gospodarczej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Złożenia rozliczenia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udokumentowania wydatkowania otrzymanych środków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terminie nieprzekraczającym 2 miesięcy od dnia rozpoczęcia działalności gospodarczej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Zwrotu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Beneficjentowi/Partnerowi Projektu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terminie nieprzekraczającym 2 miesięcy od dnia rozpoczęcia działalności gospodarczej niewydatkowanych środków;</a:t>
            </a:r>
          </a:p>
          <a:p>
            <a:pPr lvl="1"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prowadzenia działalności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gospodarczej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okres co najmniej 12 miesięcy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(nie wliczając okresu zawieszenia działalności);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Dopuszczalnymi dokumentami przy rozliczaniu się z wydatkowania przyznanych środków są: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faktury, rachunki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paragony z NIP-em traktowane jako faktura uproszczona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 z potwierdzeniami zapłaty,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jeżeli z faktury, rachunku, paragonu z NIP-em traktowanym jako faktura uproszczona nie wynika jednoznacznie, że zostały opłacone. Oryginały w/w dokumentów są okazywane do wglądu przez wnioskodawcę podczas osobistej wizyty u Beneficjenta/Partnera Projektu przy rozliczaniu wydatkowania przyznanych środków. </a:t>
            </a:r>
          </a:p>
          <a:p>
            <a:pPr>
              <a:lnSpc>
                <a:spcPct val="120000"/>
              </a:lnSpc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Rozliczenie wydatkowania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przez Uczestnika/</a:t>
            </a:r>
            <a:r>
              <a:rPr lang="pl-PL" sz="2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czkę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Projektu, otrzymanych środków na podjęcie działalności gospodarczej jest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dokonywane w kwocie brutto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(z uwzględnieniem podatku od towarów i usług),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zastrzeżeniem zwrotu równowartości odliczonego lub zwróconego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zgodnie z ustawą z dnia 11 marca 2004 r. o podatku od towarów i usług (Dz. U. z 2024 r. poz. 361 z </a:t>
            </a:r>
            <a:r>
              <a:rPr lang="pl-PL" sz="2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zm.),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podatku naliczonego od zakupionych towarów i usług w ramach przyznanego dofinansowania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5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367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Wytycznymi dotyczącymi kwalifikowalności wydatków na lata  2021-2027, podatek VAT: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w przedmiotowym projekcie, jest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niekwalifikowalny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chyba że brak jest prawnej możliwości odzyskania podatku VAT zgodnie z przepisami prawa krajowego;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może być uznany za wydatek kwalifikowalny wyłącznie wówczas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gdy Uczestnikowi/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czce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Projektu,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obowiązującym prawodawstwem krajowym, nie przysługuje prawo do obniżenia kwoty podatku należnego o kwotę podatku naliczonego lub ubiegania się o zwrot podatku VAT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(wówczas Uczestnik/czka Projektu jest zobowiązany/a wypełnić załącznik nr 3 do Umowy tj. Oświadczenie o kwalifikowalności podatku od towarów i usług (VAT)). Posiadanie wyżej wymienionego prawa (potencjalnej prawnej możliwości) wyklucza uznanie wydatku za kwalifikowalny, nawet jeśli faktycznie zwrot nie nastąpił, np. ze względu na niepodjęcie przez Uczestnika/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czki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czynności zmierzających do realizacji tego prawa;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 razie posiadania przez Uczestnika/</a:t>
            </a:r>
            <a:r>
              <a:rPr lang="pl-PL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czki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 wyżej wymienionego prawa (potencjalnej prawnej możliwości) Uczestnik/czka Projektu jest zobowiązany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zwrotu podatku od zakupionych towarów i usług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(podatku VAT)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przyznanych środków w terminie do 14 dni od momentu rozliczenia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917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Końcowe rozliczenie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5112568"/>
          </a:xfrm>
        </p:spPr>
        <p:txBody>
          <a:bodyPr>
            <a:normAutofit fontScale="62500" lnSpcReduction="20000"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Rozliczenie z realizacji Umowy winno nastąpić w terminie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 miesięcy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upływie okresu 12 miesięcy prowadzenia działalności gospodarczej, na udostępnionym druku wraz </a:t>
            </a:r>
            <a:b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następującymi dokumentami: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zaświadczenie z Urzędu Skarbowego o niezaleganiu w opłatach podatku;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zaświadczenie z Urzędu Skarbowego stwierdzające datę objęcia obowiązkiem podatkowym oraz zawierające informację, że przedmiotowa działalność była prowadzona przez wymagany okres co najmniej 12 miesięcy;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zaświadczenie z ZUS/KRUS o niezaleganiu w opłacaniu składek;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zaświadczenie z ZUS/KRUS stwierdzające od kiedy była prowadzona działalność gospodarcza wraz z informacją, że w okresie jej prowadzenia przedsiębiorca podlegał ubezpieczeniu społecznemu i zdrowotnemu; zaświadczenie zawierać powinno również informację, że składki za w/w okres zostały opłacone wraz z adnotacją o okresach przebywania na zasiłku chorobowym.</a:t>
            </a:r>
          </a:p>
          <a:p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743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prowadzonej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4680002"/>
          </a:xfrm>
        </p:spPr>
        <p:txBody>
          <a:bodyPr>
            <a:normAutofit/>
          </a:bodyPr>
          <a:lstStyle/>
          <a:p>
            <a:endParaRPr lang="pl-PL" sz="1600" b="1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Beneficjent/Partner Projektu i inne upoważnione instytucje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czasie mają prawo dokonywać kontroli prawidłowości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wykorzystania środków i realizacji dotrzymania warunków umowy. </a:t>
            </a:r>
          </a:p>
          <a:p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może odbywać się zarówno w siedzibie Beneficjenta/Partnera Projektu oraz w miejscu prowadzenia działalności (miejscu stałego wykonywania działalności gospodarczej-na obszarze województwa podkarpackiego) przez Uczestnika/</a:t>
            </a:r>
            <a:r>
              <a:rPr lang="pl-P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czkę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Projektu, który otrzymał środki na podjęcie działalności gospodarczej.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58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Spotkania informacyjne na temat przygotowania dokumentacji rekrutacyjnej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20 – 22 stycznia 2025 r.</a:t>
            </a:r>
          </a:p>
          <a:p>
            <a:r>
              <a:rPr lang="pl-PL" dirty="0">
                <a:solidFill>
                  <a:srgbClr val="002060"/>
                </a:solidFill>
              </a:rPr>
              <a:t>Od godz. 9:30 </a:t>
            </a:r>
          </a:p>
          <a:p>
            <a:r>
              <a:rPr lang="pl-PL" dirty="0">
                <a:solidFill>
                  <a:srgbClr val="002060"/>
                </a:solidFill>
              </a:rPr>
              <a:t>Wojewódzki Urząd Pracy w Rzeszowie, ul. </a:t>
            </a:r>
            <a:r>
              <a:rPr lang="pl-PL" dirty="0" err="1">
                <a:solidFill>
                  <a:srgbClr val="002060"/>
                </a:solidFill>
              </a:rPr>
              <a:t>Podwisłocze</a:t>
            </a:r>
            <a:r>
              <a:rPr lang="pl-PL" dirty="0">
                <a:solidFill>
                  <a:srgbClr val="002060"/>
                </a:solidFill>
              </a:rPr>
              <a:t> 48.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Po spotkaniach będzie możliwość wzięcia udziału w indywidualnych konsultacjach dotyczących przygotowania dokumentacji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04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Podstawowe informacje o projekcie: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Projekt zakłada objęcie wsparciem min. 3 000 osób, z czego </a:t>
            </a: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</a:rPr>
              <a:t>2740 o</a:t>
            </a: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trzyma środki na rozpoczęcie działalności gospodarczej.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800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</a:rPr>
              <a:t>Projekt jest realizowany w formule partnerskiej przez WUP w Rzeszowie </a:t>
            </a: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(wraz z oddziałami zamiejscowymi - Krosno, Przemyśl, Tarnobrzeg) </a:t>
            </a:r>
            <a:b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pl-PL" sz="2800" dirty="0">
                <a:solidFill>
                  <a:schemeClr val="tx2"/>
                </a:solidFill>
                <a:latin typeface="Arial" panose="020B0604020202020204" pitchFamily="34" charset="0"/>
              </a:rPr>
              <a:t>oraz wszystkie Powiatowe Urzędy Pracy z terenu woj. podkarpackiego.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57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394" y="1619597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619597"/>
            <a:ext cx="8640382" cy="5112568"/>
          </a:xfrm>
        </p:spPr>
        <p:txBody>
          <a:bodyPr>
            <a:normAutofit/>
          </a:bodyPr>
          <a:lstStyle/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Biuro projektu „Aktywizacja zawodowa osób młodych bezrobotnych w wieku 18-29 lat, wsparcie rozwoju przedsiębiorczości”</a:t>
            </a:r>
          </a:p>
          <a:p>
            <a:pPr marL="0" indent="0">
              <a:buNone/>
            </a:pPr>
            <a:endParaRPr lang="pl-P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573 497 798 lub 13 436 34 26</a:t>
            </a:r>
          </a:p>
          <a:p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89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DAB179-61E5-EE75-E916-E070F8F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733A307-F196-4D92-A3C0-7F6057D7A669}" type="slidenum">
              <a:rPr lang="pl-PL" altLang="pl-PL" smtClean="0"/>
              <a:pPr/>
              <a:t>41</a:t>
            </a:fld>
            <a:endParaRPr lang="pl-PL" alt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F204557-0209-7932-D9B0-B6E6CC78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2100229"/>
            <a:ext cx="8640381" cy="3816424"/>
          </a:xfrm>
          <a:solidFill>
            <a:srgbClr val="A6D3FF"/>
          </a:solidFill>
        </p:spPr>
        <p:txBody>
          <a:bodyPr>
            <a:norm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D6257A9D-89FA-0799-8260-54D8F28A475F}"/>
              </a:ext>
            </a:extLst>
          </p:cNvPr>
          <p:cNvSpPr txBox="1">
            <a:spLocks/>
          </p:cNvSpPr>
          <p:nvPr/>
        </p:nvSpPr>
        <p:spPr>
          <a:xfrm>
            <a:off x="1385887" y="2509534"/>
            <a:ext cx="7920037" cy="2782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pl-PL" altLang="pl-PL" sz="3600" b="1" dirty="0">
                <a:solidFill>
                  <a:schemeClr val="tx2"/>
                </a:solidFill>
              </a:rPr>
              <a:t> </a:t>
            </a: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pl-PL" altLang="pl-PL" sz="3600" b="1" dirty="0">
                <a:solidFill>
                  <a:schemeClr val="tx2"/>
                </a:solidFill>
              </a:rPr>
              <a:t> </a:t>
            </a:r>
            <a:r>
              <a:rPr lang="pl-PL" alt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0F3941-387E-8A55-1FD3-13CA4F82AFF8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388365" y="1115541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5F8FCB6-F61E-1F66-127E-656E1F840202}"/>
              </a:ext>
            </a:extLst>
          </p:cNvPr>
          <p:cNvPicPr/>
          <p:nvPr/>
        </p:nvPicPr>
        <p:blipFill rotWithShape="1">
          <a:blip r:embed="rId6"/>
          <a:srcRect l="24050" t="53322" r="68800" b="19298"/>
          <a:stretch/>
        </p:blipFill>
        <p:spPr bwMode="auto">
          <a:xfrm>
            <a:off x="5357017" y="6994594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20FF8BE-F4B6-E808-6B06-ACC04D62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970" y="4008441"/>
            <a:ext cx="5101344" cy="1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b="1" dirty="0">
                <a:solidFill>
                  <a:schemeClr val="tx2"/>
                </a:solidFill>
                <a:ea typeface="Open Sans" pitchFamily="2" charset="0"/>
              </a:rPr>
              <a:t>Wojewódzki Urząd Pracy w Rzeszowie</a:t>
            </a:r>
          </a:p>
          <a:p>
            <a:pPr lvl="0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pl-PL" altLang="pl-PL" b="1" dirty="0">
              <a:solidFill>
                <a:srgbClr val="FF0000"/>
              </a:solidFill>
              <a:ea typeface="Open Sans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b="0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i="1" u="sng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8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6387" y="359776"/>
            <a:ext cx="8208813" cy="647753"/>
          </a:xfrm>
        </p:spPr>
        <p:txBody>
          <a:bodyPr>
            <a:normAutofit/>
          </a:bodyPr>
          <a:lstStyle/>
          <a:p>
            <a:pPr marL="0" lvl="1" algn="ctr"/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 docelowa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7532" y="1273857"/>
            <a:ext cx="9072430" cy="560232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Uczestnikiem Projektu może być osoba: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wieku 18-29 lat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w wieku między 18 a 29 rokiem życia, tj. od dnia, w którym przypadają 18 urodziny do dnia poprzedzającego 30 urodziny. Wiek uczestników określany jest na podstawie daty urodzenia (dzień, miesiąc, rok) i ustalany w dniu rozpoczęcia udziału w projekcie, tj. w momencie rozpoczęcia udziału w pierwszej formie wsparcia w projekcie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bezrobotna zarejestrowana w powiatowym urzędzie pracy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zamieszkująca województwo podkarpackie, w rozumieniu Kodeksu cywilnego.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16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31536" y="611485"/>
            <a:ext cx="1060704" cy="792088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65892" y="1547589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65892" y="2627709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61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Grupa docelowa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zakłada, że </a:t>
            </a: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preferowanymi grupami </a:t>
            </a:r>
            <a:r>
              <a:rPr lang="pl-P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rekrutacji: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osoby bezrobotne zarejestrowane w powiatowym urzędzie pracy, w wieku 18-29 lat, które zamieszkują w rozumieniu przepisów Kodeksu cywilnego </a:t>
            </a:r>
            <a:r>
              <a:rPr lang="pl-PL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miast średnich tracących funkcje społeczno-gospodarcze, tj.: </a:t>
            </a: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Przemyśla, Sanoka, Jasła, Jarosławia, Mielca, Krosna, Dębicy, Niska, Stalowej Woli, Tarnobrzega, Przeworska.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będą osoby bezrobotne zarejestrowane w powiatowym urzędzie pracy w wieku 18-29 lat, które zamieszkują w rozumieniu przepisów Kodeksu cywilnego </a:t>
            </a:r>
            <a:r>
              <a:rPr lang="pl-PL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obszarze objętym Programem Strategicznym Rozwoju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Bieszczad (powiaty: bieszczadzki, leski, sanocki i przemyski), Programem dla Rozwoju Roztocza (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powiat: lubaczowski)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Inicjatywą </a:t>
            </a:r>
            <a:r>
              <a:rPr lang="pl-PL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Czwórmiasto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(gmina i miasto Nisko, miasto Stalowa Wola i miasto Tarnobrzeg).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3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624836"/>
            <a:ext cx="8640381" cy="599665"/>
          </a:xfrm>
        </p:spPr>
        <p:txBody>
          <a:bodyPr>
            <a:normAutofit/>
          </a:bodyPr>
          <a:lstStyle/>
          <a:p>
            <a:pPr marL="0" lvl="1" algn="ctr"/>
            <a:r>
              <a:rPr lang="pl-PL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394" y="1763613"/>
            <a:ext cx="8496366" cy="5256224"/>
          </a:xfrm>
        </p:spPr>
        <p:txBody>
          <a:bodyPr>
            <a:normAutofit/>
          </a:bodyPr>
          <a:lstStyle/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WSPARCIE DORADCZE 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Osoby przyjęte do Projektu kierowane będą na rozmowę z Doradcą zawodowym celem identyfikacji potrzeb oraz sporządzenia/aktualizacji Indywidualnego Planu Działania (IPD) pod kątem posiadania kompetencji/preferencji zawodowych predysponujących do prowadzenia działalności gospodarczej. Doradca zawodowy przeprowadzi również z każdym/ą z Uczestników/czek Projektu ocenę kompetencji cyfrowych. 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SZKOLENIA PODNOSZĄCE UMIEJĘTNOŚCI CYFROWE</a:t>
            </a: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podstawie stwierdzonego przez Doradcę zawodowego braku wiedzy w zakresie kompetencji cyfrowych tej dziedzinie, zaproponowane zostanie Uczestnikowi/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czce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stosowne szkolenie w kierunku podniesienia/uzupełnienia umiejętności cyfrowych</a:t>
            </a:r>
            <a:endParaRPr lang="pl-PL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93543">
              <a:lnSpc>
                <a:spcPct val="100000"/>
              </a:lnSpc>
              <a:spcBef>
                <a:spcPts val="1000"/>
              </a:spcBef>
              <a:buSzPts val="1200"/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Objęcie Uczestnika/</a:t>
            </a:r>
            <a:r>
              <a:rPr lang="pl-PL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czki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Projektu szkoleniem z zakresu umiejętności cyfrowych będzie wynikało z ustaleń w trakcie spotkania z Doradcą zawodowym i opracowanego Indywidualnego Planu Działania. </a:t>
            </a:r>
            <a:endParaRPr lang="pl-PL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522370" y="467469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ześciokąt 5"/>
          <p:cNvSpPr/>
          <p:nvPr/>
        </p:nvSpPr>
        <p:spPr>
          <a:xfrm>
            <a:off x="9524345" y="1499501"/>
            <a:ext cx="1060704" cy="914400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524345" y="2537701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5482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0381" cy="494799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652" y="1390987"/>
            <a:ext cx="8928992" cy="5637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SZKOLENIE ABC PRZEDSIĘBIORCZOŚCI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Szkolenie w wymiarze 40h szkoleniowych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Szkolenia składające się z następujących bloków tematycznych: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aspekty prawne, podatkowe i księgowe zakładania działalności gospodarczej (16h),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pozyskiwanie środków finansowych i efektywne gospodarowanie nimi w celu zachowania bieżącej płynności firmy (16h),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aspekty marketingowe przy zakładaniu firmy (8h).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Szkolenie będzie prowadzić do nabycia kompetencji potwierdzonych odpowiednim dokumentem.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Usługa szkoleniowa ma na celu przygotowanie do samodzielnego prowadzenia działalności gospodarczej.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50362" y="2483693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50362" y="323453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50362" y="1393957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3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8877" y="655425"/>
            <a:ext cx="8640381" cy="57574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Formy wsparcia w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393" y="1356036"/>
            <a:ext cx="8568953" cy="547260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20000"/>
              </a:lnSpc>
              <a:buSzPct val="100000"/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pl-PL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JEDNORAZOWE ŚRODKI NA PODJĘCIE DZIAŁALNOŚCI GOSPODARCZEJ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SzPct val="100000"/>
              <a:buNone/>
            </a:pPr>
            <a:r>
              <a:rPr lang="pl-PL" sz="24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wysokości określonej w umowie, nie wyższej niż 6-krotna wysokość przeciętnego wynagrodzenia. 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WYSOKOŚĆ PRZYZNANEGO WSPARCIA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udzielania jednorazowych środków na podjęcie działalności gospodarczej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zarówno partner wiodący jak i partnerzy projektu zobowiązani są stosować obowiązującą na dzień przyznania środków maksymalną wysokość środków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możliwych do udzielenia zgodnie z treścią art. 46 ust.1 pkt 2) ustawy z dnia 20 kwietnia 2004 r. o promocji zatrudnienia i instytucjach rynku pracy (</a:t>
            </a:r>
            <a:r>
              <a:rPr lang="pl-PL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t.j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Dz. U. z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r., poz. 475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zm.).</a:t>
            </a:r>
          </a:p>
          <a:p>
            <a:pPr marL="0" lvl="0" indent="0">
              <a:lnSpc>
                <a:spcPct val="120000"/>
              </a:lnSpc>
              <a:buSzPct val="100000"/>
              <a:buNone/>
            </a:pPr>
            <a:endParaRPr lang="pl-P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9450362" y="2483693"/>
            <a:ext cx="1060704" cy="914400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ześciokąt 5"/>
          <p:cNvSpPr/>
          <p:nvPr/>
        </p:nvSpPr>
        <p:spPr>
          <a:xfrm>
            <a:off x="9450362" y="323453"/>
            <a:ext cx="1060704" cy="91440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ześciokąt 6"/>
          <p:cNvSpPr/>
          <p:nvPr/>
        </p:nvSpPr>
        <p:spPr>
          <a:xfrm>
            <a:off x="9450362" y="1393957"/>
            <a:ext cx="1060704" cy="91440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80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7950</TotalTime>
  <Words>3161</Words>
  <Application>Microsoft Office PowerPoint</Application>
  <PresentationFormat>Niestandardowy</PresentationFormat>
  <Paragraphs>363</Paragraphs>
  <Slides>41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</vt:lpstr>
      <vt:lpstr>Calibri</vt:lpstr>
      <vt:lpstr>Garamond</vt:lpstr>
      <vt:lpstr>Open Sans</vt:lpstr>
      <vt:lpstr>Times New Roman</vt:lpstr>
      <vt:lpstr>Wingdings</vt:lpstr>
      <vt:lpstr>Motyw pakietu Office</vt:lpstr>
      <vt:lpstr>Fundusze Europejskie  dla Podkarpacia 2021-2027  Priorytet 7 Kapitał ludzki gotowy do zmian Działanie 07.03 Aktywizacja osób młodych pozostających bez pracy/wsparcie rozwoju przedsiębiorczości </vt:lpstr>
      <vt:lpstr> </vt:lpstr>
      <vt:lpstr>     </vt:lpstr>
      <vt:lpstr>Podstawowe informacje o projekcie: </vt:lpstr>
      <vt:lpstr>Grupa docelowa </vt:lpstr>
      <vt:lpstr>Grupa docelowa </vt:lpstr>
      <vt:lpstr>Formy wsparcia w Projekcie</vt:lpstr>
      <vt:lpstr>Formy wsparcia w Projekcie</vt:lpstr>
      <vt:lpstr>Formy wsparcia w Projekcie</vt:lpstr>
      <vt:lpstr>DOKUMENTACJA PROJEKTOWA </vt:lpstr>
      <vt:lpstr>REKRUTACJA</vt:lpstr>
      <vt:lpstr>Nabór do projektu nr 7.3/3/2024 </vt:lpstr>
      <vt:lpstr>Prezentacja programu PowerPoint</vt:lpstr>
      <vt:lpstr>Wykaz dokumentów rekrutacyjnych:</vt:lpstr>
      <vt:lpstr>Wykaz dokumentów rekrutacyjnych: </vt:lpstr>
      <vt:lpstr>Wykaz dokumentów rekrutacyjnych: </vt:lpstr>
      <vt:lpstr>REKRUTACJA</vt:lpstr>
      <vt:lpstr>REKRUTACJA</vt:lpstr>
      <vt:lpstr>REKRUTACJA</vt:lpstr>
      <vt:lpstr>Dofinansowanie - zasady ogólne </vt:lpstr>
      <vt:lpstr>Dofinansowanie- zasady ogólne </vt:lpstr>
      <vt:lpstr>Dofinansowanie- zasady ogólne </vt:lpstr>
      <vt:lpstr> Katalog wydatków kwalifikowanych:    </vt:lpstr>
      <vt:lpstr>Katalog wydatków kwalifikowanych:</vt:lpstr>
      <vt:lpstr>Przekazane dofinansowanie nie może być przeznaczone na:</vt:lpstr>
      <vt:lpstr>Przekazane dofinansowanie nie może być  przeznaczone na:  </vt:lpstr>
      <vt:lpstr>Przekazane dofinansowanie nie może być  przeznaczone na:   </vt:lpstr>
      <vt:lpstr>  </vt:lpstr>
      <vt:lpstr>Zabezpieczenie umowy w sprawie przyznania Uczestnikowi/czce Projektu środków na podjęcie działalności gospodarczej </vt:lpstr>
      <vt:lpstr>Zabezpieczenie umowy w sprawie przyznania Uczestnikowi/czce Projektu środków na podjęcie działalności gospodarczej </vt:lpstr>
      <vt:lpstr>Prezentacja programu PowerPoint</vt:lpstr>
      <vt:lpstr>W przypadku wyboru sposobu zabezpieczenia weksel z poręczeniem wekslowym (aval) czy poręczenia wymagani są poręczyciele, zgodnie z poniższymi wytycznymi:</vt:lpstr>
      <vt:lpstr>Prezentacja programu PowerPoint</vt:lpstr>
      <vt:lpstr>Prezentacja programu PowerPoint</vt:lpstr>
      <vt:lpstr>Dofinansowanie - rozliczenie środków </vt:lpstr>
      <vt:lpstr>VAT</vt:lpstr>
      <vt:lpstr>Końcowe rozliczenie środków</vt:lpstr>
      <vt:lpstr>Kontrola prowadzonej działalności gospodarczej</vt:lpstr>
      <vt:lpstr>Spotkania informacyjne na temat przygotowania dokumentacji rekrutacyjnej</vt:lpstr>
      <vt:lpstr>Kontakt: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WUP</cp:lastModifiedBy>
  <cp:revision>568</cp:revision>
  <cp:lastPrinted>2025-01-14T14:04:16Z</cp:lastPrinted>
  <dcterms:created xsi:type="dcterms:W3CDTF">2022-06-22T09:40:44Z</dcterms:created>
  <dcterms:modified xsi:type="dcterms:W3CDTF">2025-01-15T07:53:18Z</dcterms:modified>
</cp:coreProperties>
</file>